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59" r:id="rId4"/>
    <p:sldId id="271" r:id="rId5"/>
    <p:sldId id="273" r:id="rId6"/>
    <p:sldId id="274" r:id="rId7"/>
    <p:sldId id="262" r:id="rId8"/>
    <p:sldId id="260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5" r:id="rId17"/>
    <p:sldId id="276" r:id="rId18"/>
    <p:sldId id="277" r:id="rId19"/>
    <p:sldId id="279" r:id="rId20"/>
    <p:sldId id="280" r:id="rId21"/>
    <p:sldId id="282" r:id="rId22"/>
    <p:sldId id="291" r:id="rId23"/>
    <p:sldId id="284" r:id="rId24"/>
    <p:sldId id="286" r:id="rId25"/>
    <p:sldId id="28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47DA000-5711-4E2C-B939-040369555583}">
          <p14:sldIdLst>
            <p14:sldId id="256"/>
            <p14:sldId id="261"/>
            <p14:sldId id="259"/>
            <p14:sldId id="271"/>
            <p14:sldId id="273"/>
            <p14:sldId id="274"/>
            <p14:sldId id="262"/>
            <p14:sldId id="260"/>
            <p14:sldId id="263"/>
            <p14:sldId id="264"/>
            <p14:sldId id="265"/>
            <p14:sldId id="266"/>
            <p14:sldId id="268"/>
            <p14:sldId id="269"/>
            <p14:sldId id="270"/>
            <p14:sldId id="275"/>
            <p14:sldId id="276"/>
            <p14:sldId id="277"/>
            <p14:sldId id="279"/>
            <p14:sldId id="280"/>
            <p14:sldId id="282"/>
            <p14:sldId id="291"/>
            <p14:sldId id="284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5200"/>
    <a:srgbClr val="E7E4DF"/>
    <a:srgbClr val="E4E1DC"/>
    <a:srgbClr val="ECE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 autoAdjust="0"/>
    <p:restoredTop sz="83391" autoAdjust="0"/>
  </p:normalViewPr>
  <p:slideViewPr>
    <p:cSldViewPr snapToGrid="0">
      <p:cViewPr varScale="1">
        <p:scale>
          <a:sx n="65" d="100"/>
          <a:sy n="65" d="100"/>
        </p:scale>
        <p:origin x="696" y="7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21E22-5363-4267-BCD8-21E898F00B98}" type="datetimeFigureOut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7C50E-DBC6-4BF2-965B-4A7CC4E3EA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532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93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726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467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104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084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000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min max f(x)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081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479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680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775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89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数据结构和算法有什么区别？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82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128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460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73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这里可以提问（</a:t>
            </a:r>
            <a:r>
              <a:rPr lang="en-US" altLang="zh-CN" dirty="0"/>
              <a:t>log(n)</a:t>
            </a:r>
            <a:r>
              <a:rPr lang="zh-CN" altLang="en-US" dirty="0"/>
              <a:t>）</a:t>
            </a:r>
            <a:r>
              <a:rPr lang="en-US" altLang="zh-CN" dirty="0"/>
              <a:t>^2</a:t>
            </a:r>
            <a:r>
              <a:rPr lang="zh-CN" altLang="en-US" dirty="0"/>
              <a:t>和</a:t>
            </a:r>
            <a:r>
              <a:rPr lang="en-US" altLang="zh-CN" dirty="0"/>
              <a:t>O(n)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92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912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029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684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490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瑞士的计算机科学家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423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538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并且每一步都在有穷的时间内完成。</a:t>
            </a:r>
            <a:endParaRPr lang="en-US" altLang="zh-CN" dirty="0"/>
          </a:p>
          <a:p>
            <a:r>
              <a:rPr lang="zh-CN" altLang="en-US" dirty="0"/>
              <a:t>受到实际应用的限制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177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680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用计算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579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55A-F96C-486D-B915-F9C8C9231B94}" type="datetime1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5FB8-F17D-44DB-834B-83F55ECE65C1}" type="datetime1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9028-82D8-44B8-AE27-5220958781CA}" type="datetime1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FEF0-5E0F-493B-9B73-8E91266801F1}" type="datetime1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F088-CAF9-487B-88AA-7A109C327D0D}" type="datetime1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2D7C-ED57-4821-82D4-008477E05330}" type="datetime1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40A-6390-418A-ACDD-627770A14607}" type="datetime1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F4AF-195B-4EFB-8AE1-95EFF0CD6488}" type="datetime1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4613-C87B-48E8-B234-B360D25CA9FB}" type="datetime1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0B1F4-C9B9-4C4F-A309-7AA23C72DD94}" type="datetime1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8AD3041-72E0-4445-BD62-B853EEF3A89F}" type="datetime1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>
            <a:fillRect/>
          </a:stretch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F391A-CCBC-4E56-B21B-2794295EE278}" type="datetime1">
              <a:rPr lang="zh-CN" altLang="en-US" smtClean="0"/>
              <a:t>2021/9/17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9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9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9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9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9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9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9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9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9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彩云" panose="02010800040101010101" pitchFamily="2" charset="-122"/>
                <a:ea typeface="华文彩云" panose="02010800040101010101" pitchFamily="2" charset="-122"/>
              </a:rPr>
              <a:t>数据结构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683976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华文隶书" panose="02010800040101010101" pitchFamily="2" charset="-122"/>
                <a:ea typeface="华文隶书" panose="02010800040101010101" pitchFamily="2" charset="-122"/>
              </a:rPr>
              <a:t>绪论</a:t>
            </a:r>
            <a:r>
              <a:rPr lang="zh-CN" altLang="en-US" sz="54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zh-CN" altLang="en-US" sz="5400" dirty="0">
                <a:latin typeface="华文隶书" panose="02010800040101010101" pitchFamily="2" charset="-122"/>
                <a:ea typeface="华文隶书" panose="02010800040101010101" pitchFamily="2" charset="-122"/>
              </a:rPr>
              <a:t>二</a:t>
            </a:r>
            <a:r>
              <a:rPr lang="zh-CN" altLang="en-US" sz="5400" dirty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endParaRPr lang="en-US" altLang="zh-CN" sz="5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2021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年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09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月</a:t>
            </a:r>
          </a:p>
        </p:txBody>
      </p:sp>
      <p:sp>
        <p:nvSpPr>
          <p:cNvPr id="4" name="矩形 3"/>
          <p:cNvSpPr/>
          <p:nvPr/>
        </p:nvSpPr>
        <p:spPr>
          <a:xfrm>
            <a:off x="6152037" y="5215180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深圳大学电子信息工程学院</a:t>
            </a:r>
          </a:p>
        </p:txBody>
      </p:sp>
      <p:sp>
        <p:nvSpPr>
          <p:cNvPr id="6" name="矩形 5"/>
          <p:cNvSpPr/>
          <p:nvPr/>
        </p:nvSpPr>
        <p:spPr>
          <a:xfrm>
            <a:off x="9908540" y="4940990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周飞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3919" y="2352179"/>
            <a:ext cx="10476950" cy="370130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三、算法的特性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4.</a:t>
            </a:r>
            <a:r>
              <a:rPr lang="zh-CN" altLang="en-US" sz="2400" dirty="0"/>
              <a:t>输入：</a:t>
            </a:r>
            <a:endParaRPr lang="en-US" altLang="zh-CN" sz="2400" dirty="0"/>
          </a:p>
          <a:p>
            <a:pPr lvl="1"/>
            <a:r>
              <a:rPr lang="en-US" altLang="zh-CN" sz="2400" dirty="0">
                <a:latin typeface="+mn-ea"/>
              </a:rPr>
              <a:t>5.</a:t>
            </a:r>
            <a:r>
              <a:rPr lang="zh-CN" altLang="en-US" sz="2400" dirty="0"/>
              <a:t>输出：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marL="457200" lvl="1" indent="0">
              <a:buNone/>
            </a:pPr>
            <a:endParaRPr lang="zh-CN" altLang="en-US" sz="2200" dirty="0"/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25687" y="2998515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有</a:t>
            </a:r>
            <a:r>
              <a:rPr lang="en-US" altLang="zh-CN" sz="2400" dirty="0"/>
              <a:t>0</a:t>
            </a:r>
            <a:r>
              <a:rPr lang="zh-CN" altLang="en-US" sz="2400" dirty="0"/>
              <a:t>个或者多个输入</a:t>
            </a:r>
          </a:p>
        </p:txBody>
      </p:sp>
      <p:sp>
        <p:nvSpPr>
          <p:cNvPr id="10" name="矩形 9"/>
          <p:cNvSpPr/>
          <p:nvPr/>
        </p:nvSpPr>
        <p:spPr>
          <a:xfrm>
            <a:off x="2517672" y="3468070"/>
            <a:ext cx="2808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有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/>
              <a:t>个或者多个输出</a:t>
            </a:r>
          </a:p>
        </p:txBody>
      </p:sp>
      <p:sp>
        <p:nvSpPr>
          <p:cNvPr id="11" name="矩形 10"/>
          <p:cNvSpPr/>
          <p:nvPr/>
        </p:nvSpPr>
        <p:spPr>
          <a:xfrm>
            <a:off x="1291079" y="4319420"/>
            <a:ext cx="2877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0</a:t>
            </a:r>
            <a:r>
              <a:rPr lang="zh-CN" altLang="en-US" sz="2800" dirty="0"/>
              <a:t>个输入的算法？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148" y="3951308"/>
            <a:ext cx="3778402" cy="216908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13248" y="439297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让计算机列举素数：</a:t>
            </a:r>
          </a:p>
        </p:txBody>
      </p:sp>
      <p:sp>
        <p:nvSpPr>
          <p:cNvPr id="14" name="矩形 13"/>
          <p:cNvSpPr/>
          <p:nvPr/>
        </p:nvSpPr>
        <p:spPr>
          <a:xfrm>
            <a:off x="5121720" y="4772993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n-ea"/>
              </a:rPr>
              <a:t>2^77232917-1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94362" y="5117837"/>
            <a:ext cx="19992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333333"/>
                </a:solidFill>
                <a:latin typeface="Arial" panose="020B0604020202090204" pitchFamily="34" charset="0"/>
              </a:rPr>
              <a:t>2017 </a:t>
            </a:r>
            <a:r>
              <a:rPr lang="zh-CN" altLang="en-US" sz="1600" dirty="0">
                <a:solidFill>
                  <a:srgbClr val="333333"/>
                </a:solidFill>
                <a:latin typeface="Arial" panose="020B0604020202090204" pitchFamily="34" charset="0"/>
              </a:rPr>
              <a:t>年 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90204" pitchFamily="34" charset="0"/>
              </a:rPr>
              <a:t>12 </a:t>
            </a:r>
            <a:r>
              <a:rPr lang="zh-CN" altLang="en-US" sz="1600" dirty="0">
                <a:solidFill>
                  <a:srgbClr val="333333"/>
                </a:solidFill>
                <a:latin typeface="Arial" panose="020B0604020202090204" pitchFamily="34" charset="0"/>
              </a:rPr>
              <a:t>月 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90204" pitchFamily="34" charset="0"/>
              </a:rPr>
              <a:t>26 </a:t>
            </a:r>
            <a:r>
              <a:rPr lang="zh-CN" altLang="en-US" sz="1600" dirty="0">
                <a:solidFill>
                  <a:srgbClr val="333333"/>
                </a:solidFill>
                <a:latin typeface="Arial" panose="020B0604020202090204" pitchFamily="34" charset="0"/>
              </a:rPr>
              <a:t>日</a:t>
            </a:r>
            <a:endParaRPr lang="zh-CN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4794362" y="5382528"/>
            <a:ext cx="2042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2^82589933-1</a:t>
            </a:r>
          </a:p>
          <a:p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2018 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年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12 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月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7 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3" grpId="0"/>
      <p:bldP spid="14" grpId="0"/>
      <p:bldP spid="1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3919" y="2352179"/>
            <a:ext cx="10476950" cy="370130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三、算法设计的要求</a:t>
            </a:r>
            <a:endParaRPr lang="en-US" altLang="zh-CN" sz="2800" dirty="0"/>
          </a:p>
          <a:p>
            <a:pPr lvl="1"/>
            <a:r>
              <a:rPr lang="zh-CN" altLang="en-US" sz="2400" dirty="0"/>
              <a:t>有些算法比较优秀，有些算法则不太优秀</a:t>
            </a:r>
            <a:endParaRPr lang="en-US" altLang="zh-CN" sz="2400" dirty="0"/>
          </a:p>
          <a:p>
            <a:pPr marL="457200" lvl="1" indent="0">
              <a:buNone/>
            </a:pPr>
            <a:endParaRPr lang="zh-CN" altLang="en-US" sz="2200" dirty="0"/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3"/>
          <a:stretch>
            <a:fillRect/>
          </a:stretch>
        </p:blipFill>
        <p:spPr>
          <a:xfrm>
            <a:off x="7191386" y="2738658"/>
            <a:ext cx="2801341" cy="270349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525221" y="4033154"/>
            <a:ext cx="472799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怎么评价算法？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3919" y="2352179"/>
            <a:ext cx="10476950" cy="370130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四、算法设计的要求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1. </a:t>
            </a:r>
            <a:r>
              <a:rPr lang="zh-CN" altLang="en-US" sz="2400" dirty="0"/>
              <a:t>正确性：满足具体问题的需求</a:t>
            </a:r>
            <a:endParaRPr lang="en-US" altLang="zh-CN" sz="2400" dirty="0"/>
          </a:p>
          <a:p>
            <a:pPr lvl="2"/>
            <a:r>
              <a:rPr lang="en-US" altLang="zh-CN" sz="2200" dirty="0">
                <a:latin typeface="+mn-ea"/>
              </a:rPr>
              <a:t>4</a:t>
            </a:r>
            <a:r>
              <a:rPr lang="zh-CN" altLang="en-US" sz="2200" dirty="0">
                <a:latin typeface="+mn-ea"/>
              </a:rPr>
              <a:t>个层次：</a:t>
            </a:r>
            <a:endParaRPr lang="en-US" altLang="zh-CN" sz="2200" dirty="0">
              <a:latin typeface="+mn-ea"/>
            </a:endParaRPr>
          </a:p>
          <a:p>
            <a:pPr lvl="2"/>
            <a:r>
              <a:rPr lang="en-US" altLang="zh-CN" sz="2200" dirty="0">
                <a:latin typeface="+mn-ea"/>
              </a:rPr>
              <a:t>a)</a:t>
            </a:r>
            <a:r>
              <a:rPr lang="zh-CN" altLang="en-US" sz="2200" dirty="0">
                <a:latin typeface="+mn-ea"/>
              </a:rPr>
              <a:t>程序不含语法错误；</a:t>
            </a:r>
            <a:endParaRPr lang="en-US" altLang="zh-CN" sz="2200" dirty="0">
              <a:latin typeface="+mn-ea"/>
            </a:endParaRPr>
          </a:p>
          <a:p>
            <a:pPr lvl="2"/>
            <a:r>
              <a:rPr lang="en-US" altLang="zh-CN" sz="2200" dirty="0">
                <a:latin typeface="+mn-ea"/>
              </a:rPr>
              <a:t>b)</a:t>
            </a:r>
            <a:r>
              <a:rPr lang="zh-CN" altLang="en-US" sz="2200" dirty="0">
                <a:latin typeface="+mn-ea"/>
              </a:rPr>
              <a:t>对于几组输出数据，能够得到满足要求的输出</a:t>
            </a:r>
            <a:endParaRPr lang="en-US" altLang="zh-CN" sz="2200" dirty="0">
              <a:latin typeface="+mn-ea"/>
            </a:endParaRPr>
          </a:p>
          <a:p>
            <a:pPr lvl="2"/>
            <a:r>
              <a:rPr lang="en-US" altLang="zh-CN" sz="2200" dirty="0">
                <a:latin typeface="+mn-ea"/>
              </a:rPr>
              <a:t>c)</a:t>
            </a:r>
            <a:r>
              <a:rPr lang="zh-CN" altLang="en-US" sz="2200" dirty="0">
                <a:latin typeface="+mn-ea"/>
              </a:rPr>
              <a:t>对于精心选择的刁难型数据，能够得到满足要求的输出</a:t>
            </a:r>
            <a:endParaRPr lang="en-US" altLang="zh-CN" sz="2200" dirty="0">
              <a:latin typeface="+mn-ea"/>
            </a:endParaRPr>
          </a:p>
          <a:p>
            <a:pPr lvl="2"/>
            <a:r>
              <a:rPr lang="en-US" altLang="zh-CN" sz="2200" dirty="0">
                <a:latin typeface="+mn-ea"/>
              </a:rPr>
              <a:t>d)</a:t>
            </a:r>
            <a:r>
              <a:rPr lang="zh-CN" altLang="en-US" sz="2200" dirty="0">
                <a:latin typeface="+mn-ea"/>
              </a:rPr>
              <a:t>对于所有数据，能够得到满足要求的输出</a:t>
            </a:r>
            <a:endParaRPr lang="en-US" altLang="zh-CN" sz="2200" dirty="0">
              <a:latin typeface="+mn-ea"/>
            </a:endParaRPr>
          </a:p>
          <a:p>
            <a:pPr lvl="3"/>
            <a:endParaRPr lang="zh-CN" altLang="en-US" sz="20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3919" y="2352179"/>
            <a:ext cx="10476950" cy="277288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四、算法设计的要求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2. </a:t>
            </a:r>
            <a:r>
              <a:rPr lang="zh-CN" altLang="en-US" sz="2400" dirty="0"/>
              <a:t>健壮性：对于非法输入，也能适当反应</a:t>
            </a:r>
            <a:endParaRPr lang="en-US" altLang="zh-CN" sz="2400" dirty="0"/>
          </a:p>
          <a:p>
            <a:pPr lvl="2"/>
            <a:r>
              <a:rPr lang="zh-CN" altLang="en-US" sz="2200" dirty="0">
                <a:latin typeface="+mn-ea"/>
              </a:rPr>
              <a:t>例如：一个算法用于判断一个数是否是素数</a:t>
            </a:r>
            <a:endParaRPr lang="en-US" altLang="zh-CN" sz="2200" dirty="0">
              <a:latin typeface="+mn-ea"/>
            </a:endParaRPr>
          </a:p>
          <a:p>
            <a:pPr lvl="3"/>
            <a:r>
              <a:rPr lang="zh-CN" altLang="en-US" sz="2000" dirty="0">
                <a:latin typeface="+mn-ea"/>
              </a:rPr>
              <a:t>期待的输入：实数</a:t>
            </a:r>
            <a:endParaRPr lang="en-US" altLang="zh-CN" sz="2000" dirty="0">
              <a:latin typeface="+mn-ea"/>
            </a:endParaRPr>
          </a:p>
          <a:p>
            <a:pPr lvl="3"/>
            <a:r>
              <a:rPr lang="zh-CN" altLang="en-US" sz="2000" dirty="0">
                <a:latin typeface="+mn-ea"/>
              </a:rPr>
              <a:t>实际的输入：字符</a:t>
            </a:r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757" y="3071711"/>
            <a:ext cx="3065323" cy="29817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74285" y="5007041"/>
            <a:ext cx="5934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健壮性差，通俗地说，就是</a:t>
            </a:r>
            <a:r>
              <a:rPr lang="en-US" altLang="zh-CN" sz="2800" dirty="0"/>
              <a:t>BUG</a:t>
            </a:r>
            <a:r>
              <a:rPr lang="zh-CN" altLang="en-US" sz="2800" dirty="0"/>
              <a:t>多！</a:t>
            </a:r>
            <a:endParaRPr lang="en-US" altLang="zh-CN" sz="2800" dirty="0"/>
          </a:p>
        </p:txBody>
      </p:sp>
      <p:sp>
        <p:nvSpPr>
          <p:cNvPr id="9" name="矩形 8"/>
          <p:cNvSpPr/>
          <p:nvPr/>
        </p:nvSpPr>
        <p:spPr>
          <a:xfrm>
            <a:off x="1874285" y="5530261"/>
            <a:ext cx="5216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让程序员最痛苦的就是修</a:t>
            </a:r>
            <a:r>
              <a:rPr lang="en-US" altLang="zh-CN" sz="2800" dirty="0"/>
              <a:t>BUG</a:t>
            </a:r>
            <a:r>
              <a:rPr lang="zh-CN" altLang="en-US" sz="2800" dirty="0"/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3919" y="2352179"/>
            <a:ext cx="10476950" cy="123167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四、算法设计的要求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3. </a:t>
            </a:r>
            <a:r>
              <a:rPr lang="zh-CN" altLang="en-US" sz="2400" dirty="0"/>
              <a:t>可读性：便于理解和修改</a:t>
            </a:r>
            <a:endParaRPr lang="en-US" altLang="zh-CN" sz="2400" dirty="0"/>
          </a:p>
          <a:p>
            <a:pPr lvl="2"/>
            <a:endParaRPr lang="zh-CN" altLang="en-US" sz="22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116" y="3521252"/>
            <a:ext cx="3626997" cy="25617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20655" y="3757196"/>
            <a:ext cx="5216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让程序员最痛苦的就是修</a:t>
            </a:r>
            <a:r>
              <a:rPr lang="en-US" altLang="zh-CN" sz="2800" dirty="0"/>
              <a:t>BUG</a:t>
            </a:r>
            <a:r>
              <a:rPr lang="zh-CN" altLang="en-US" sz="2800" dirty="0"/>
              <a:t>！</a:t>
            </a:r>
          </a:p>
        </p:txBody>
      </p:sp>
      <p:sp>
        <p:nvSpPr>
          <p:cNvPr id="9" name="矩形 8"/>
          <p:cNvSpPr/>
          <p:nvPr/>
        </p:nvSpPr>
        <p:spPr>
          <a:xfrm>
            <a:off x="1620655" y="4453754"/>
            <a:ext cx="3421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</a:rPr>
              <a:t>比修</a:t>
            </a:r>
            <a:r>
              <a:rPr lang="en-US" altLang="zh-CN" sz="2800" dirty="0">
                <a:solidFill>
                  <a:srgbClr val="7030A0"/>
                </a:solidFill>
              </a:rPr>
              <a:t>BUG</a:t>
            </a:r>
            <a:r>
              <a:rPr lang="zh-CN" altLang="en-US" sz="2800" dirty="0">
                <a:solidFill>
                  <a:srgbClr val="7030A0"/>
                </a:solidFill>
              </a:rPr>
              <a:t>更痛苦的是</a:t>
            </a:r>
          </a:p>
        </p:txBody>
      </p:sp>
      <p:sp>
        <p:nvSpPr>
          <p:cNvPr id="10" name="矩形 9"/>
          <p:cNvSpPr/>
          <p:nvPr/>
        </p:nvSpPr>
        <p:spPr>
          <a:xfrm>
            <a:off x="4130729" y="4976974"/>
            <a:ext cx="2702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</a:rPr>
              <a:t>修别人的</a:t>
            </a:r>
            <a:r>
              <a:rPr lang="en-US" altLang="zh-CN" sz="2800" dirty="0">
                <a:solidFill>
                  <a:srgbClr val="7030A0"/>
                </a:solidFill>
              </a:rPr>
              <a:t>BUG</a:t>
            </a:r>
            <a:r>
              <a:rPr lang="zh-CN" altLang="en-US" sz="2800" dirty="0">
                <a:solidFill>
                  <a:srgbClr val="7030A0"/>
                </a:solidFill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3919" y="2352179"/>
            <a:ext cx="10476950" cy="230831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四、算法设计的要求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4. </a:t>
            </a:r>
            <a:r>
              <a:rPr lang="zh-CN" altLang="en-US" sz="2400" dirty="0"/>
              <a:t>高效率和低存储量</a:t>
            </a:r>
            <a:endParaRPr lang="en-US" altLang="zh-CN" sz="2400" dirty="0"/>
          </a:p>
          <a:p>
            <a:pPr lvl="2"/>
            <a:r>
              <a:rPr lang="zh-CN" altLang="en-US" sz="2400" dirty="0"/>
              <a:t>高效率：执行</a:t>
            </a:r>
            <a:r>
              <a:rPr lang="zh-CN" altLang="en-US" sz="2400" dirty="0">
                <a:solidFill>
                  <a:srgbClr val="FF0000"/>
                </a:solidFill>
              </a:rPr>
              <a:t>时间</a:t>
            </a:r>
            <a:r>
              <a:rPr lang="zh-CN" altLang="en-US" sz="2400" dirty="0"/>
              <a:t>少</a:t>
            </a:r>
            <a:endParaRPr lang="en-US" altLang="zh-CN" sz="2400" dirty="0"/>
          </a:p>
          <a:p>
            <a:pPr lvl="2"/>
            <a:r>
              <a:rPr lang="zh-CN" altLang="en-US" sz="2400" dirty="0">
                <a:latin typeface="+mn-ea"/>
              </a:rPr>
              <a:t>低存储：执行中需要的最大存储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空间</a:t>
            </a:r>
            <a:r>
              <a:rPr lang="zh-CN" altLang="en-US" sz="2400" dirty="0">
                <a:latin typeface="+mn-ea"/>
              </a:rPr>
              <a:t>小</a:t>
            </a:r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422" y="2219444"/>
            <a:ext cx="10476950" cy="405950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四、时间复杂度</a:t>
            </a:r>
            <a:endParaRPr lang="en-US" altLang="zh-CN" sz="2800" dirty="0"/>
          </a:p>
          <a:p>
            <a:pPr lvl="1"/>
            <a:r>
              <a:rPr lang="zh-CN" altLang="en-US" sz="2800" dirty="0">
                <a:latin typeface="+mn-ea"/>
              </a:rPr>
              <a:t>衡量算法的效率，主要依据算法执行所需要的时间，即时间复杂度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zh-CN" altLang="en-US" sz="2800" dirty="0">
                <a:latin typeface="+mn-ea"/>
              </a:rPr>
              <a:t>事后统计法：计算开始时间和完成时间的差值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zh-CN" altLang="en-US" sz="2800" dirty="0">
                <a:latin typeface="+mn-ea"/>
              </a:rPr>
              <a:t>事先分析法：撇开算法运行的软硬件环境，</a:t>
            </a:r>
            <a:endParaRPr lang="en-US" altLang="zh-CN" sz="2800" dirty="0">
              <a:latin typeface="+mn-ea"/>
            </a:endParaRPr>
          </a:p>
          <a:p>
            <a:pPr marL="457200" lvl="1" indent="0">
              <a:buNone/>
            </a:pPr>
            <a:r>
              <a:rPr lang="zh-CN" altLang="en-US" sz="2800" dirty="0">
                <a:latin typeface="+mn-ea"/>
              </a:rPr>
              <a:t>                        分析</a:t>
            </a:r>
            <a:r>
              <a:rPr lang="zh-CN" altLang="en-US" sz="2800" dirty="0">
                <a:solidFill>
                  <a:srgbClr val="00B0F0"/>
                </a:solidFill>
                <a:latin typeface="+mn-ea"/>
              </a:rPr>
              <a:t>算法的策略</a:t>
            </a:r>
            <a:r>
              <a:rPr lang="zh-CN" altLang="en-US" sz="2800" dirty="0">
                <a:latin typeface="+mn-ea"/>
              </a:rPr>
              <a:t>和</a:t>
            </a:r>
            <a:r>
              <a:rPr lang="zh-CN" altLang="en-US" sz="2800" dirty="0">
                <a:solidFill>
                  <a:srgbClr val="00B0F0"/>
                </a:solidFill>
                <a:latin typeface="+mn-ea"/>
              </a:rPr>
              <a:t>问题的规模</a:t>
            </a:r>
            <a:r>
              <a:rPr lang="zh-CN" altLang="en-US" sz="2800" dirty="0">
                <a:latin typeface="+mn-ea"/>
              </a:rPr>
              <a:t>，</a:t>
            </a:r>
            <a:endParaRPr lang="en-US" altLang="zh-CN" sz="2800" dirty="0">
              <a:latin typeface="+mn-ea"/>
            </a:endParaRPr>
          </a:p>
          <a:p>
            <a:pPr marL="457200" lvl="1" indent="0">
              <a:buNone/>
            </a:pPr>
            <a:r>
              <a:rPr lang="en-US" altLang="zh-CN" sz="2800" dirty="0">
                <a:latin typeface="+mn-ea"/>
              </a:rPr>
              <a:t>			 </a:t>
            </a:r>
            <a:r>
              <a:rPr lang="zh-CN" altLang="en-US" sz="2800" dirty="0">
                <a:latin typeface="+mn-ea"/>
              </a:rPr>
              <a:t>是评价算法时间复杂度的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常用方法</a:t>
            </a:r>
            <a:endParaRPr lang="en-US" altLang="zh-CN" sz="2800" dirty="0">
              <a:solidFill>
                <a:srgbClr val="FF0000"/>
              </a:solidFill>
              <a:latin typeface="+mn-ea"/>
            </a:endParaRPr>
          </a:p>
          <a:p>
            <a:pPr lvl="1"/>
            <a:endParaRPr lang="en-US" altLang="zh-CN" sz="28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算法分析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034" y="3471463"/>
            <a:ext cx="1804302" cy="1555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422" y="2219444"/>
            <a:ext cx="10476950" cy="405950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四、时间复杂度</a:t>
            </a:r>
            <a:endParaRPr lang="en-US" altLang="zh-CN" sz="2800" dirty="0"/>
          </a:p>
          <a:p>
            <a:pPr lvl="1"/>
            <a:r>
              <a:rPr lang="zh-CN" altLang="en-US" sz="2800" dirty="0">
                <a:latin typeface="+mn-ea"/>
              </a:rPr>
              <a:t>时间复杂度定义为问题规模</a:t>
            </a:r>
            <a:r>
              <a:rPr lang="en-US" altLang="zh-CN" sz="2800" dirty="0">
                <a:latin typeface="+mn-ea"/>
              </a:rPr>
              <a:t>n</a:t>
            </a:r>
            <a:r>
              <a:rPr lang="zh-CN" altLang="en-US" sz="2800" dirty="0">
                <a:latin typeface="+mn-ea"/>
              </a:rPr>
              <a:t>的函数</a:t>
            </a:r>
            <a:r>
              <a:rPr lang="en-US" altLang="zh-CN" sz="2800" dirty="0">
                <a:latin typeface="+mn-ea"/>
              </a:rPr>
              <a:t>f(n),</a:t>
            </a:r>
            <a:r>
              <a:rPr lang="zh-CN" altLang="en-US" sz="2800" dirty="0">
                <a:latin typeface="+mn-ea"/>
              </a:rPr>
              <a:t>即</a:t>
            </a:r>
            <a:endParaRPr lang="en-US" altLang="zh-CN" sz="2800" dirty="0">
              <a:latin typeface="+mn-ea"/>
            </a:endParaRPr>
          </a:p>
          <a:p>
            <a:pPr marL="457200" lvl="1" indent="0">
              <a:buNone/>
            </a:pPr>
            <a:endParaRPr lang="en-US" altLang="zh-CN" sz="2800" dirty="0">
              <a:latin typeface="+mn-ea"/>
            </a:endParaRPr>
          </a:p>
          <a:p>
            <a:pPr lvl="1"/>
            <a:r>
              <a:rPr lang="zh-CN" altLang="en-US" sz="2800" dirty="0">
                <a:latin typeface="+mn-ea"/>
              </a:rPr>
              <a:t>什么是问题规模</a:t>
            </a:r>
            <a:r>
              <a:rPr lang="en-US" altLang="zh-CN" sz="2800" dirty="0">
                <a:latin typeface="+mn-ea"/>
              </a:rPr>
              <a:t>n</a:t>
            </a:r>
            <a:r>
              <a:rPr lang="zh-CN" altLang="en-US" sz="2800" dirty="0">
                <a:latin typeface="+mn-ea"/>
              </a:rPr>
              <a:t>？</a:t>
            </a:r>
            <a:endParaRPr lang="en-US" altLang="zh-CN" sz="2800" dirty="0">
              <a:latin typeface="+mn-ea"/>
            </a:endParaRPr>
          </a:p>
          <a:p>
            <a:pPr lvl="2"/>
            <a:r>
              <a:rPr lang="zh-CN" altLang="en-US" sz="2600" dirty="0">
                <a:latin typeface="+mn-ea"/>
              </a:rPr>
              <a:t>一般来说，可以理解为算法接受和处理的数据元素个数</a:t>
            </a:r>
            <a:endParaRPr lang="en-US" altLang="zh-CN" sz="26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算法分析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280060" y="3429000"/>
            <a:ext cx="23230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T(n)=O(f(n))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88" y="5137608"/>
            <a:ext cx="3083300" cy="172039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545394" y="5726953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问题规模就是队列的长度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44945" y="297917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6097958" y="3920785"/>
            <a:ext cx="0" cy="36000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422" y="2219444"/>
            <a:ext cx="10476950" cy="405950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四、时间复杂度</a:t>
            </a:r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算法分析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91570" y="2813850"/>
            <a:ext cx="23230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T(n)=O(f(n))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979646" y="4783864"/>
                <a:ext cx="21773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646" y="4783864"/>
                <a:ext cx="2177327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6" t="-2002" r="-4508" b="-15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979646" y="4327119"/>
                <a:ext cx="17592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/>
                  <a:t>+2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646" y="4327119"/>
                <a:ext cx="1759264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0" t="-1953" r="-8011" b="-159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347932" y="4313779"/>
                <a:ext cx="19676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932" y="4313779"/>
                <a:ext cx="1967654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0" t="-61" r="-4337" b="-15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352043" y="4790395"/>
                <a:ext cx="19605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043" y="4790395"/>
                <a:ext cx="1960537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3" t="-160" r="-4571" b="-15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2495985" y="560799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</a:rPr>
              <a:t>忽略低阶项！</a:t>
            </a:r>
          </a:p>
        </p:txBody>
      </p:sp>
      <p:sp>
        <p:nvSpPr>
          <p:cNvPr id="14" name="矩形 13"/>
          <p:cNvSpPr/>
          <p:nvPr/>
        </p:nvSpPr>
        <p:spPr>
          <a:xfrm>
            <a:off x="5212462" y="5607991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</a:rPr>
              <a:t>忽略倍数常量！</a:t>
            </a:r>
          </a:p>
        </p:txBody>
      </p:sp>
      <p:sp>
        <p:nvSpPr>
          <p:cNvPr id="16" name="矩形 15"/>
          <p:cNvSpPr/>
          <p:nvPr/>
        </p:nvSpPr>
        <p:spPr>
          <a:xfrm>
            <a:off x="3435565" y="3711490"/>
            <a:ext cx="4178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O(f(n))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意为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f(n)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阶 </a:t>
            </a:r>
            <a:r>
              <a:rPr lang="en-US" altLang="zh-CN" sz="2800" b="1" dirty="0">
                <a:solidFill>
                  <a:srgbClr val="00B050"/>
                </a:solidFill>
              </a:rPr>
              <a:t>Order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534" y="1931421"/>
            <a:ext cx="2626668" cy="3676123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 flipV="1">
            <a:off x="5408284" y="3282147"/>
            <a:ext cx="0" cy="36000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422" y="2219444"/>
            <a:ext cx="10476950" cy="405950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四、时间复杂度</a:t>
            </a:r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算法分析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191570" y="2813850"/>
            <a:ext cx="23230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T(n)=O(f(n))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5762245" y="3326393"/>
            <a:ext cx="0" cy="36000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510835" y="4543965"/>
            <a:ext cx="90490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f(n)</a:t>
            </a:r>
            <a:r>
              <a:rPr lang="zh-CN" altLang="en-US" sz="2800" dirty="0"/>
              <a:t>由算法</a:t>
            </a:r>
            <a:r>
              <a:rPr lang="zh-CN" altLang="en-US" sz="2800" dirty="0">
                <a:latin typeface="+mn-ea"/>
              </a:rPr>
              <a:t>的策略决定，</a:t>
            </a:r>
            <a:endParaRPr lang="en-US" altLang="zh-CN" sz="28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一般指算法中最深层循环内的基本操作重复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执行的次数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77895" y="230898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+mn-ea"/>
              </a:rPr>
              <a:t>算法的策略</a:t>
            </a:r>
            <a:r>
              <a:rPr lang="zh-CN" altLang="en-US" sz="2400" dirty="0">
                <a:latin typeface="+mn-ea"/>
              </a:rPr>
              <a:t>和</a:t>
            </a:r>
            <a:r>
              <a:rPr lang="zh-CN" altLang="en-US" sz="2400" dirty="0">
                <a:solidFill>
                  <a:srgbClr val="00B0F0"/>
                </a:solidFill>
                <a:latin typeface="+mn-ea"/>
              </a:rPr>
              <a:t>问题的规模</a:t>
            </a:r>
            <a:endParaRPr lang="zh-CN" altLang="en-US" sz="24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9035" y="2706749"/>
            <a:ext cx="1874682" cy="14936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25262" y="2363182"/>
            <a:ext cx="7273642" cy="2652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/>
              <a:t>数据结构</a:t>
            </a:r>
            <a:r>
              <a:rPr lang="en-US" altLang="zh-CN" sz="2800" dirty="0"/>
              <a:t>vs</a:t>
            </a:r>
            <a:r>
              <a:rPr lang="zh-CN" altLang="en-US" sz="2800" dirty="0"/>
              <a:t>算法</a:t>
            </a:r>
            <a:endParaRPr lang="en-US" altLang="zh-CN" sz="2800" dirty="0"/>
          </a:p>
          <a:p>
            <a:pPr lvl="1"/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11182" y="2845075"/>
            <a:ext cx="409307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/>
              <a:t>《</a:t>
            </a:r>
            <a:r>
              <a:rPr lang="zh-CN" altLang="en-US" sz="2800" dirty="0"/>
              <a:t>数据结构</a:t>
            </a:r>
            <a:r>
              <a:rPr lang="en-US" altLang="zh-CN" sz="2800" dirty="0"/>
              <a:t>》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查找 算法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排序 算法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翻看教材：各种算法</a:t>
            </a:r>
          </a:p>
        </p:txBody>
      </p:sp>
      <p:sp>
        <p:nvSpPr>
          <p:cNvPr id="9" name="矩形 8"/>
          <p:cNvSpPr/>
          <p:nvPr/>
        </p:nvSpPr>
        <p:spPr>
          <a:xfrm>
            <a:off x="5792756" y="2861608"/>
            <a:ext cx="409307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/>
              <a:t>《</a:t>
            </a:r>
            <a:r>
              <a:rPr lang="zh-CN" altLang="en-US" sz="2800" dirty="0"/>
              <a:t>算法导论</a:t>
            </a:r>
            <a:r>
              <a:rPr lang="en-US" altLang="zh-CN" sz="2800" dirty="0"/>
              <a:t>》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数据结构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各种 树和图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堆栈、字符串，等等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135" y="2903383"/>
            <a:ext cx="2629053" cy="29400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12" y="2903384"/>
            <a:ext cx="2118098" cy="301809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215" y="4417142"/>
            <a:ext cx="3414508" cy="24408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422" y="2219444"/>
            <a:ext cx="10476950" cy="405950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四、时间复杂度（举例）</a:t>
            </a:r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算法分析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947477" y="2990111"/>
            <a:ext cx="21924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int a[n]={1};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a[0] = a[0]*2;</a:t>
            </a:r>
            <a:endParaRPr lang="zh-CN" altLang="en-US" sz="2400" dirty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88483" y="4290332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问题规模为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</a:t>
            </a:r>
            <a:endParaRPr lang="zh-CN" alt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47477" y="4776170"/>
            <a:ext cx="973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f(n)=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1</a:t>
            </a:r>
          </a:p>
        </p:txBody>
      </p:sp>
      <p:sp>
        <p:nvSpPr>
          <p:cNvPr id="16" name="矩形 15"/>
          <p:cNvSpPr/>
          <p:nvPr/>
        </p:nvSpPr>
        <p:spPr>
          <a:xfrm>
            <a:off x="1940103" y="5262008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O(1)</a:t>
            </a:r>
          </a:p>
        </p:txBody>
      </p:sp>
      <p:sp>
        <p:nvSpPr>
          <p:cNvPr id="7" name="矩形 6"/>
          <p:cNvSpPr/>
          <p:nvPr/>
        </p:nvSpPr>
        <p:spPr>
          <a:xfrm>
            <a:off x="1887524" y="569044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常量阶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937820" y="2841097"/>
            <a:ext cx="0" cy="33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414585" y="2736502"/>
            <a:ext cx="2996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int a[n]={1};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for (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=1;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&lt;=n;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++)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{a[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] = a[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] *2; 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 a[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] =a[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] *3;}</a:t>
            </a:r>
            <a:endParaRPr lang="zh-CN" altLang="en-US" sz="2400" dirty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409039" y="4290331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问题规模为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</a:t>
            </a:r>
            <a:endParaRPr lang="zh-CN" alt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92449" y="4776170"/>
            <a:ext cx="11272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f(n)=2n</a:t>
            </a:r>
          </a:p>
        </p:txBody>
      </p:sp>
      <p:sp>
        <p:nvSpPr>
          <p:cNvPr id="21" name="矩形 20"/>
          <p:cNvSpPr/>
          <p:nvPr/>
        </p:nvSpPr>
        <p:spPr>
          <a:xfrm>
            <a:off x="4544067" y="5232988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O(n)</a:t>
            </a:r>
          </a:p>
        </p:txBody>
      </p:sp>
      <p:sp>
        <p:nvSpPr>
          <p:cNvPr id="22" name="矩形 21"/>
          <p:cNvSpPr/>
          <p:nvPr/>
        </p:nvSpPr>
        <p:spPr>
          <a:xfrm>
            <a:off x="4505522" y="564075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7030A0"/>
                </a:solidFill>
              </a:rPr>
              <a:t>线性阶</a:t>
            </a:r>
          </a:p>
        </p:txBody>
      </p:sp>
      <p:sp>
        <p:nvSpPr>
          <p:cNvPr id="23" name="矩形 22"/>
          <p:cNvSpPr/>
          <p:nvPr/>
        </p:nvSpPr>
        <p:spPr>
          <a:xfrm>
            <a:off x="-9838" y="531166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算法时间复杂度：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7639665" y="2219444"/>
            <a:ext cx="0" cy="3987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309192" y="2295557"/>
            <a:ext cx="29964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int a[n]={1};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for (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=1;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&lt;=n;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++)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  for (j=1;j&lt;=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n;j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++)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 {a[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] = a[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] *2; 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   a[j] = a[j] *3;}</a:t>
            </a:r>
            <a:endParaRPr lang="zh-CN" altLang="en-US" sz="2400" dirty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544789" y="4288773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问题规模为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</a:t>
            </a:r>
            <a:endParaRPr lang="zh-CN" alt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544789" y="4729419"/>
            <a:ext cx="2172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f(n)=2n*n = 2n</a:t>
            </a:r>
            <a:r>
              <a:rPr lang="en-US" altLang="zh-CN" sz="2400" baseline="30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</a:t>
            </a:r>
          </a:p>
        </p:txBody>
      </p:sp>
      <p:sp>
        <p:nvSpPr>
          <p:cNvPr id="29" name="矩形 28"/>
          <p:cNvSpPr/>
          <p:nvPr/>
        </p:nvSpPr>
        <p:spPr>
          <a:xfrm>
            <a:off x="8567847" y="5193836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O(n</a:t>
            </a:r>
            <a:r>
              <a:rPr lang="en-US" altLang="zh-CN" sz="2400" baseline="30000" dirty="0">
                <a:solidFill>
                  <a:srgbClr val="C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2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</a:p>
        </p:txBody>
      </p:sp>
      <p:sp>
        <p:nvSpPr>
          <p:cNvPr id="31" name="矩形 30"/>
          <p:cNvSpPr/>
          <p:nvPr/>
        </p:nvSpPr>
        <p:spPr>
          <a:xfrm>
            <a:off x="8567847" y="562080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平方阶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/>
      <p:bldP spid="16" grpId="0"/>
      <p:bldP spid="7" grpId="0"/>
      <p:bldP spid="18" grpId="0"/>
      <p:bldP spid="19" grpId="0"/>
      <p:bldP spid="20" grpId="0"/>
      <p:bldP spid="21" grpId="0"/>
      <p:bldP spid="22" grpId="0"/>
      <p:bldP spid="23" grpId="0"/>
      <p:bldP spid="26" grpId="0"/>
      <p:bldP spid="27" grpId="0"/>
      <p:bldP spid="28" grpId="0"/>
      <p:bldP spid="29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422" y="2219444"/>
            <a:ext cx="10476950" cy="405950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四、时间复杂度（举例）</a:t>
            </a:r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算法分析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414585" y="2736502"/>
            <a:ext cx="2996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int a[n]={1};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for (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=1;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&lt;=n; </a:t>
            </a:r>
            <a:r>
              <a:rPr lang="en-US" altLang="zh-CN" sz="2400" dirty="0" err="1">
                <a:solidFill>
                  <a:srgbClr val="00B0F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zh-CN" altLang="en-US" sz="2400" dirty="0">
                <a:solidFill>
                  <a:srgbClr val="00B0F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*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=2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{a[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] = a[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] *2;}</a:t>
            </a:r>
            <a:endParaRPr lang="zh-CN" altLang="en-US" sz="2400" dirty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414585" y="4071688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问题规模为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</a:t>
            </a:r>
            <a:endParaRPr lang="zh-CN" alt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05522" y="4673277"/>
            <a:ext cx="2026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f(n)=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log</a:t>
            </a:r>
            <a:r>
              <a:rPr lang="en-US" altLang="zh-CN" sz="2400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  +1</a:t>
            </a:r>
          </a:p>
        </p:txBody>
      </p:sp>
      <p:sp>
        <p:nvSpPr>
          <p:cNvPr id="21" name="矩形 20"/>
          <p:cNvSpPr/>
          <p:nvPr/>
        </p:nvSpPr>
        <p:spPr>
          <a:xfrm>
            <a:off x="4505522" y="5182576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O(log</a:t>
            </a:r>
            <a:r>
              <a:rPr lang="en-US" altLang="zh-CN" sz="2400" baseline="-25000" dirty="0">
                <a:solidFill>
                  <a:schemeClr val="accent1">
                    <a:lumMod val="50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2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n)</a:t>
            </a:r>
          </a:p>
        </p:txBody>
      </p:sp>
      <p:sp>
        <p:nvSpPr>
          <p:cNvPr id="22" name="矩形 21"/>
          <p:cNvSpPr/>
          <p:nvPr/>
        </p:nvSpPr>
        <p:spPr>
          <a:xfrm>
            <a:off x="4476826" y="569060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对数阶</a:t>
            </a:r>
          </a:p>
        </p:txBody>
      </p:sp>
      <p:sp>
        <p:nvSpPr>
          <p:cNvPr id="23" name="矩形 22"/>
          <p:cNvSpPr/>
          <p:nvPr/>
        </p:nvSpPr>
        <p:spPr>
          <a:xfrm>
            <a:off x="2178075" y="523497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算法时间复杂度：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5261699" y="4890627"/>
            <a:ext cx="183208" cy="214730"/>
            <a:chOff x="8554065" y="3388360"/>
            <a:chExt cx="199103" cy="224995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8554065" y="3388360"/>
              <a:ext cx="0" cy="2249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8554065" y="3613355"/>
              <a:ext cx="19910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 flipH="1">
            <a:off x="5820079" y="4890627"/>
            <a:ext cx="185491" cy="214730"/>
            <a:chOff x="8554065" y="3388360"/>
            <a:chExt cx="199103" cy="224995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8554065" y="3388360"/>
              <a:ext cx="0" cy="2249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8554065" y="3613355"/>
              <a:ext cx="19910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422" y="2219445"/>
            <a:ext cx="10476950" cy="355455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四、时间复杂度（举例）</a:t>
            </a:r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算法分析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30982" y="3096867"/>
            <a:ext cx="11419347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ts val="2600"/>
              </a:lnSpc>
            </a:pPr>
            <a:r>
              <a:rPr lang="zh-CN" altLang="zh-CN" sz="2800" kern="100" dirty="0"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下面程序段的时间复杂度是（</a:t>
            </a:r>
            <a:r>
              <a:rPr lang="en-US" altLang="zh-CN" sz="2800" kern="100" dirty="0"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      </a:t>
            </a:r>
            <a:r>
              <a:rPr lang="zh-CN" altLang="zh-CN" sz="2800" kern="100" dirty="0">
                <a:effectLst/>
                <a:latin typeface="Times New Roman" panose="02020503050405090304" pitchFamily="18" charset="0"/>
                <a:ea typeface="宋体" panose="02010600030101010101" pitchFamily="2" charset="-122"/>
              </a:rPr>
              <a:t>）。</a:t>
            </a:r>
            <a:endParaRPr lang="en-US" altLang="zh-CN" sz="2800" kern="100" dirty="0">
              <a:effectLst/>
              <a:latin typeface="Times New Roman" panose="02020503050405090304" pitchFamily="18" charset="0"/>
              <a:ea typeface="宋体" panose="02010600030101010101" pitchFamily="2" charset="-122"/>
            </a:endParaRPr>
          </a:p>
          <a:p>
            <a:pPr indent="304800" algn="just">
              <a:lnSpc>
                <a:spcPts val="2600"/>
              </a:lnSpc>
            </a:pPr>
            <a:endParaRPr lang="zh-CN" altLang="zh-CN" sz="2000" kern="100" dirty="0">
              <a:effectLst/>
              <a:latin typeface="Times New Roman" panose="02020503050405090304" pitchFamily="18" charset="0"/>
              <a:ea typeface="宋体" panose="02010600030101010101" pitchFamily="2" charset="-122"/>
            </a:endParaRPr>
          </a:p>
          <a:p>
            <a:pPr indent="304800" algn="just">
              <a:lnSpc>
                <a:spcPts val="2600"/>
              </a:lnSpc>
            </a:pP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8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=s=0;</a:t>
            </a:r>
            <a:endParaRPr lang="zh-CN" altLang="zh-CN" sz="2000" kern="100" dirty="0">
              <a:effectLst/>
              <a:latin typeface="Times New Roman" panose="02020503050405090304" pitchFamily="18" charset="0"/>
              <a:ea typeface="宋体" panose="02010600030101010101" pitchFamily="2" charset="-122"/>
            </a:endParaRPr>
          </a:p>
          <a:p>
            <a:pPr indent="304800" algn="just">
              <a:lnSpc>
                <a:spcPts val="2600"/>
              </a:lnSpc>
            </a:pP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	while(s&lt;n){</a:t>
            </a:r>
            <a:endParaRPr lang="zh-CN" altLang="zh-CN" sz="2000" kern="100" dirty="0">
              <a:effectLst/>
              <a:latin typeface="Times New Roman" panose="02020503050405090304" pitchFamily="18" charset="0"/>
              <a:ea typeface="宋体" panose="02010600030101010101" pitchFamily="2" charset="-122"/>
            </a:endParaRPr>
          </a:p>
          <a:p>
            <a:pPr indent="304800" algn="just">
              <a:lnSpc>
                <a:spcPts val="2600"/>
              </a:lnSpc>
            </a:pP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28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++;s+=</a:t>
            </a:r>
            <a:r>
              <a:rPr lang="en-US" altLang="zh-CN" sz="28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endParaRPr lang="zh-CN" altLang="zh-CN" sz="2000" kern="100" dirty="0">
              <a:effectLst/>
              <a:latin typeface="Times New Roman" panose="02020503050405090304" pitchFamily="18" charset="0"/>
              <a:ea typeface="宋体" panose="02010600030101010101" pitchFamily="2" charset="-122"/>
            </a:endParaRPr>
          </a:p>
          <a:p>
            <a:pPr indent="304800" algn="just">
              <a:lnSpc>
                <a:spcPts val="2600"/>
              </a:lnSpc>
            </a:pP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indent="304800" algn="just">
              <a:lnSpc>
                <a:spcPts val="2600"/>
              </a:lnSpc>
            </a:pPr>
            <a:endParaRPr lang="zh-CN" altLang="zh-CN" sz="2000" kern="100" dirty="0">
              <a:effectLst/>
              <a:latin typeface="Times New Roman" panose="02020503050405090304" pitchFamily="18" charset="0"/>
              <a:ea typeface="宋体" panose="02010600030101010101" pitchFamily="2" charset="-122"/>
            </a:endParaRPr>
          </a:p>
          <a:p>
            <a:pPr marL="259080" indent="-259080" algn="just">
              <a:lnSpc>
                <a:spcPts val="2800"/>
              </a:lnSpc>
            </a:pP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A. O(n</a:t>
            </a:r>
            <a:r>
              <a:rPr lang="en-US" altLang="zh-CN" sz="2800" kern="100" baseline="300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1/2</a:t>
            </a: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    		B. O(n</a:t>
            </a:r>
            <a:r>
              <a:rPr lang="en-US" altLang="zh-CN" sz="2800" kern="100" baseline="300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			C. O(log</a:t>
            </a:r>
            <a:r>
              <a:rPr lang="en-US" altLang="zh-CN" sz="2800" kern="100" baseline="-250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n)		    D. O(n</a:t>
            </a:r>
            <a:r>
              <a:rPr lang="en-US" altLang="zh-CN" sz="2800" kern="100" baseline="300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zh-CN" sz="2000" kern="100" dirty="0">
              <a:effectLst/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73048" y="3002142"/>
            <a:ext cx="429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422" y="2219444"/>
            <a:ext cx="10476950" cy="405950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四、时间复杂度</a:t>
            </a:r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算法分析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391342" y="3073342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O(log</a:t>
            </a:r>
            <a:r>
              <a:rPr lang="en-US" altLang="zh-CN" sz="2400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n)</a:t>
            </a:r>
          </a:p>
        </p:txBody>
      </p:sp>
      <p:sp>
        <p:nvSpPr>
          <p:cNvPr id="24" name="矩形 23"/>
          <p:cNvSpPr/>
          <p:nvPr/>
        </p:nvSpPr>
        <p:spPr>
          <a:xfrm>
            <a:off x="3290750" y="3073341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O(n</a:t>
            </a:r>
            <a:r>
              <a:rPr lang="en-US" altLang="zh-CN" sz="2400" baseline="30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</a:p>
        </p:txBody>
      </p:sp>
      <p:sp>
        <p:nvSpPr>
          <p:cNvPr id="25" name="矩形 24"/>
          <p:cNvSpPr/>
          <p:nvPr/>
        </p:nvSpPr>
        <p:spPr>
          <a:xfrm>
            <a:off x="1375928" y="3068282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O(1)</a:t>
            </a:r>
          </a:p>
        </p:txBody>
      </p:sp>
      <p:sp>
        <p:nvSpPr>
          <p:cNvPr id="26" name="矩形 25"/>
          <p:cNvSpPr/>
          <p:nvPr/>
        </p:nvSpPr>
        <p:spPr>
          <a:xfrm>
            <a:off x="2292750" y="3073343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O(n)</a:t>
            </a:r>
          </a:p>
        </p:txBody>
      </p:sp>
      <p:sp>
        <p:nvSpPr>
          <p:cNvPr id="27" name="矩形 26"/>
          <p:cNvSpPr/>
          <p:nvPr/>
        </p:nvSpPr>
        <p:spPr>
          <a:xfrm>
            <a:off x="5877049" y="306828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O(nlog</a:t>
            </a:r>
            <a:r>
              <a:rPr lang="en-US" altLang="zh-CN" sz="2400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n)</a:t>
            </a:r>
          </a:p>
        </p:txBody>
      </p:sp>
      <p:sp>
        <p:nvSpPr>
          <p:cNvPr id="28" name="矩形 27"/>
          <p:cNvSpPr/>
          <p:nvPr/>
        </p:nvSpPr>
        <p:spPr>
          <a:xfrm>
            <a:off x="7514048" y="3049242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O(n!)</a:t>
            </a:r>
          </a:p>
        </p:txBody>
      </p:sp>
      <p:sp>
        <p:nvSpPr>
          <p:cNvPr id="31" name="矩形 30"/>
          <p:cNvSpPr/>
          <p:nvPr/>
        </p:nvSpPr>
        <p:spPr>
          <a:xfrm>
            <a:off x="8698120" y="3046664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O(2</a:t>
            </a:r>
            <a:r>
              <a:rPr lang="en-US" altLang="zh-CN" sz="2400" baseline="30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</a:p>
        </p:txBody>
      </p:sp>
      <p:sp>
        <p:nvSpPr>
          <p:cNvPr id="32" name="矩形 31"/>
          <p:cNvSpPr/>
          <p:nvPr/>
        </p:nvSpPr>
        <p:spPr>
          <a:xfrm>
            <a:off x="9924956" y="3068282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O(3</a:t>
            </a:r>
            <a:r>
              <a:rPr lang="en-US" altLang="zh-CN" sz="2400" baseline="30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</a:p>
        </p:txBody>
      </p:sp>
      <p:sp>
        <p:nvSpPr>
          <p:cNvPr id="5" name="矩形 4"/>
          <p:cNvSpPr/>
          <p:nvPr/>
        </p:nvSpPr>
        <p:spPr>
          <a:xfrm>
            <a:off x="2412940" y="3612409"/>
            <a:ext cx="7366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</a:rPr>
              <a:t>随着问题的规模增长快的算法，不宜使用！！</a:t>
            </a:r>
          </a:p>
        </p:txBody>
      </p:sp>
      <p:sp>
        <p:nvSpPr>
          <p:cNvPr id="33" name="矩形 32"/>
          <p:cNvSpPr/>
          <p:nvPr/>
        </p:nvSpPr>
        <p:spPr>
          <a:xfrm>
            <a:off x="1349328" y="4897082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O(1)</a:t>
            </a:r>
          </a:p>
        </p:txBody>
      </p:sp>
      <p:sp>
        <p:nvSpPr>
          <p:cNvPr id="6" name="矩形 5"/>
          <p:cNvSpPr/>
          <p:nvPr/>
        </p:nvSpPr>
        <p:spPr>
          <a:xfrm>
            <a:off x="2009566" y="4950868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&lt;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292750" y="4897081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O(log</a:t>
            </a:r>
            <a:r>
              <a:rPr lang="en-US" altLang="zh-CN" sz="2400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n)</a:t>
            </a:r>
          </a:p>
        </p:txBody>
      </p:sp>
      <p:sp>
        <p:nvSpPr>
          <p:cNvPr id="41" name="矩形 40"/>
          <p:cNvSpPr/>
          <p:nvPr/>
        </p:nvSpPr>
        <p:spPr>
          <a:xfrm>
            <a:off x="3534554" y="4950868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&lt;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3797658" y="4897081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O(n)</a:t>
            </a:r>
          </a:p>
        </p:txBody>
      </p:sp>
      <p:sp>
        <p:nvSpPr>
          <p:cNvPr id="43" name="矩形 42"/>
          <p:cNvSpPr/>
          <p:nvPr/>
        </p:nvSpPr>
        <p:spPr>
          <a:xfrm>
            <a:off x="4869709" y="490633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O(nlog</a:t>
            </a:r>
            <a:r>
              <a:rPr lang="en-US" altLang="zh-CN" sz="2400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n)</a:t>
            </a:r>
          </a:p>
        </p:txBody>
      </p:sp>
      <p:sp>
        <p:nvSpPr>
          <p:cNvPr id="44" name="矩形 43"/>
          <p:cNvSpPr/>
          <p:nvPr/>
        </p:nvSpPr>
        <p:spPr>
          <a:xfrm>
            <a:off x="4550391" y="4960122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&lt;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6627475" y="4906335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O(n</a:t>
            </a:r>
            <a:r>
              <a:rPr lang="en-US" altLang="zh-CN" sz="2400" baseline="30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</a:p>
        </p:txBody>
      </p:sp>
      <p:sp>
        <p:nvSpPr>
          <p:cNvPr id="46" name="矩形 45"/>
          <p:cNvSpPr/>
          <p:nvPr/>
        </p:nvSpPr>
        <p:spPr>
          <a:xfrm>
            <a:off x="6296819" y="4960122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&lt;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7802342" y="4901573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O(2</a:t>
            </a:r>
            <a:r>
              <a:rPr lang="en-US" altLang="zh-CN" sz="2400" baseline="30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</a:p>
        </p:txBody>
      </p:sp>
      <p:sp>
        <p:nvSpPr>
          <p:cNvPr id="48" name="矩形 47"/>
          <p:cNvSpPr/>
          <p:nvPr/>
        </p:nvSpPr>
        <p:spPr>
          <a:xfrm>
            <a:off x="7463874" y="494275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&lt;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959923" y="4889704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O(3</a:t>
            </a:r>
            <a:r>
              <a:rPr lang="en-US" altLang="zh-CN" sz="2400" baseline="30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</a:p>
        </p:txBody>
      </p:sp>
      <p:sp>
        <p:nvSpPr>
          <p:cNvPr id="50" name="矩形 49"/>
          <p:cNvSpPr/>
          <p:nvPr/>
        </p:nvSpPr>
        <p:spPr>
          <a:xfrm>
            <a:off x="8657891" y="4940618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&lt;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0061381" y="4882139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O(n!)</a:t>
            </a:r>
          </a:p>
        </p:txBody>
      </p:sp>
      <p:sp>
        <p:nvSpPr>
          <p:cNvPr id="52" name="矩形 51"/>
          <p:cNvSpPr/>
          <p:nvPr/>
        </p:nvSpPr>
        <p:spPr>
          <a:xfrm>
            <a:off x="9785568" y="4942698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&lt;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852011" y="5581879"/>
            <a:ext cx="88024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</a:rPr>
              <a:t>多项式时间内无法求解的算法一般被认为是不可行的！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3" grpId="0"/>
      <p:bldP spid="6" grpId="0"/>
      <p:bldP spid="34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422" y="2219444"/>
            <a:ext cx="10476950" cy="405950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四、时间复杂度</a:t>
            </a:r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算法分析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0159" y="3030437"/>
            <a:ext cx="8324881" cy="9396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0159" y="4122905"/>
            <a:ext cx="8439181" cy="100162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640467" y="5403137"/>
            <a:ext cx="8084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</a:rPr>
              <a:t>时间复杂度是衡量算法优劣的一个</a:t>
            </a:r>
            <a:r>
              <a:rPr lang="zh-CN" altLang="en-US" sz="2800" dirty="0">
                <a:solidFill>
                  <a:srgbClr val="FF0000"/>
                </a:solidFill>
              </a:rPr>
              <a:t>最重要的标准</a:t>
            </a:r>
            <a:r>
              <a:rPr lang="zh-CN" altLang="en-US" sz="2800" dirty="0">
                <a:solidFill>
                  <a:srgbClr val="7030A0"/>
                </a:solidFill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422" y="2219444"/>
            <a:ext cx="10476950" cy="405950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四、空间复杂度</a:t>
            </a:r>
            <a:endParaRPr lang="en-US" altLang="zh-CN" sz="2800" dirty="0"/>
          </a:p>
          <a:p>
            <a:pPr lvl="1"/>
            <a:r>
              <a:rPr lang="zh-CN" altLang="en-US" sz="2600" dirty="0"/>
              <a:t>空间复杂度指算法执行时，所需存储空间的度量。</a:t>
            </a:r>
            <a:endParaRPr lang="en-US" altLang="zh-CN" sz="2600" dirty="0"/>
          </a:p>
          <a:p>
            <a:pPr lvl="1"/>
            <a:r>
              <a:rPr lang="zh-CN" altLang="en-US" sz="2600" dirty="0"/>
              <a:t>类似于时间复杂度，它也是问题规模的函数，即</a:t>
            </a:r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算法分析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241960" y="4028679"/>
            <a:ext cx="23727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S(n)=O(</a:t>
            </a:r>
            <a:r>
              <a:rPr lang="en-US" altLang="zh-CN" sz="32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g</a:t>
            </a:r>
            <a:r>
              <a:rPr lang="en-US" altLang="zh-CN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(n))</a:t>
            </a:r>
            <a:endParaRPr lang="zh-CN" altLang="en-US" sz="3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65206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一、算法（</a:t>
            </a:r>
            <a:r>
              <a:rPr lang="en-US" altLang="zh-CN" sz="2800" dirty="0"/>
              <a:t>Algorithm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400" dirty="0"/>
              <a:t>算法是对特定问题求解步骤的一种描述，是</a:t>
            </a:r>
            <a:r>
              <a:rPr lang="zh-CN" altLang="en-US" sz="2400" dirty="0">
                <a:solidFill>
                  <a:srgbClr val="FF0000"/>
                </a:solidFill>
              </a:rPr>
              <a:t>指令的</a:t>
            </a:r>
            <a:r>
              <a:rPr lang="zh-CN" altLang="en-US" sz="2400" dirty="0"/>
              <a:t>有限</a:t>
            </a:r>
            <a:r>
              <a:rPr lang="zh-CN" altLang="en-US" sz="2400" dirty="0">
                <a:solidFill>
                  <a:srgbClr val="FF0000"/>
                </a:solidFill>
              </a:rPr>
              <a:t>序列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/>
              <a:t>每条指令可以是一个或多个操作</a:t>
            </a:r>
            <a:endParaRPr lang="en-US" altLang="zh-CN" sz="2400" dirty="0"/>
          </a:p>
          <a:p>
            <a:pPr lvl="1"/>
            <a:r>
              <a:rPr lang="zh-CN" altLang="en-US" sz="2400" dirty="0"/>
              <a:t>算法是一个长度有限的</a:t>
            </a:r>
            <a:r>
              <a:rPr lang="zh-CN" altLang="en-US" sz="2400" dirty="0">
                <a:solidFill>
                  <a:srgbClr val="FF0000"/>
                </a:solidFill>
              </a:rPr>
              <a:t>操作序列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zh-CN" altLang="en-US" sz="2200" dirty="0"/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71301" y="2332404"/>
            <a:ext cx="7273642" cy="2652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/>
              <a:t>数据结构</a:t>
            </a:r>
            <a:r>
              <a:rPr lang="en-US" altLang="zh-CN" sz="2800" dirty="0"/>
              <a:t>vs</a:t>
            </a:r>
            <a:r>
              <a:rPr lang="zh-CN" altLang="en-US" sz="2800" dirty="0"/>
              <a:t>算法</a:t>
            </a:r>
            <a:endParaRPr lang="en-US" altLang="zh-CN" sz="2800" dirty="0"/>
          </a:p>
          <a:p>
            <a:endParaRPr lang="zh-CN" altLang="en-US" sz="2200" dirty="0"/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82075" y="2920104"/>
            <a:ext cx="40930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数据结构</a:t>
            </a:r>
            <a:endParaRPr lang="en-US" altLang="zh-CN" sz="2800" dirty="0"/>
          </a:p>
        </p:txBody>
      </p:sp>
      <p:sp>
        <p:nvSpPr>
          <p:cNvPr id="9" name="矩形 8"/>
          <p:cNvSpPr/>
          <p:nvPr/>
        </p:nvSpPr>
        <p:spPr>
          <a:xfrm>
            <a:off x="6253216" y="2873608"/>
            <a:ext cx="40930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算法</a:t>
            </a:r>
            <a:endParaRPr lang="en-US" altLang="zh-CN" sz="2800" dirty="0"/>
          </a:p>
        </p:txBody>
      </p:sp>
      <p:sp>
        <p:nvSpPr>
          <p:cNvPr id="7" name="矩形 6"/>
          <p:cNvSpPr/>
          <p:nvPr/>
        </p:nvSpPr>
        <p:spPr>
          <a:xfrm>
            <a:off x="992278" y="3403523"/>
            <a:ext cx="4142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800" dirty="0">
                <a:solidFill>
                  <a:srgbClr val="00B050"/>
                </a:solidFill>
              </a:rPr>
              <a:t>本质上是一个二元组</a:t>
            </a:r>
            <a:r>
              <a:rPr lang="en-US" altLang="zh-CN" sz="2800" dirty="0">
                <a:solidFill>
                  <a:srgbClr val="00B050"/>
                </a:solidFill>
              </a:rPr>
              <a:t>{D,S}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71131" y="338135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800" dirty="0">
                <a:solidFill>
                  <a:srgbClr val="00B050"/>
                </a:solidFill>
              </a:rPr>
              <a:t>本质上是指令序列</a:t>
            </a:r>
          </a:p>
        </p:txBody>
      </p:sp>
      <p:sp>
        <p:nvSpPr>
          <p:cNvPr id="14" name="矩形 13"/>
          <p:cNvSpPr/>
          <p:nvPr/>
        </p:nvSpPr>
        <p:spPr>
          <a:xfrm>
            <a:off x="1719718" y="4157126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</a:rPr>
              <a:t>从定义上看，他们区别是</a:t>
            </a:r>
            <a:r>
              <a:rPr lang="en-US" altLang="zh-CN" sz="2800" dirty="0">
                <a:solidFill>
                  <a:srgbClr val="002060"/>
                </a:solidFill>
              </a:rPr>
              <a:t>…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438" y="4217200"/>
            <a:ext cx="2537681" cy="191134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719718" y="4838054"/>
            <a:ext cx="6516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</a:rPr>
              <a:t>从定义上看，他们并没有半毛钱关系</a:t>
            </a:r>
            <a:r>
              <a:rPr lang="en-US" altLang="zh-CN" sz="2800" dirty="0">
                <a:solidFill>
                  <a:srgbClr val="00B0F0"/>
                </a:solidFill>
              </a:rPr>
              <a:t>!!!!!!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19718" y="5450149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800" dirty="0">
                <a:solidFill>
                  <a:srgbClr val="FF0000"/>
                </a:solidFill>
              </a:rPr>
              <a:t>数据结构和算法有啥关系？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2" grpId="0"/>
      <p:bldP spid="14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322902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二、数据结构和算法的关系</a:t>
            </a:r>
            <a:endParaRPr lang="en-US" altLang="zh-CN" sz="2800" dirty="0"/>
          </a:p>
          <a:p>
            <a:pPr lvl="1"/>
            <a:r>
              <a:rPr lang="zh-CN" altLang="en-US" sz="2800" dirty="0"/>
              <a:t>算法</a:t>
            </a:r>
            <a:r>
              <a:rPr lang="en-US" altLang="zh-CN" sz="2800" dirty="0"/>
              <a:t>+</a:t>
            </a:r>
            <a:r>
              <a:rPr lang="zh-CN" altLang="en-US" sz="2800" dirty="0"/>
              <a:t>数据结构</a:t>
            </a:r>
            <a:r>
              <a:rPr lang="en-US" altLang="zh-CN" sz="2800" dirty="0"/>
              <a:t>=</a:t>
            </a:r>
            <a:r>
              <a:rPr lang="zh-CN" altLang="en-US" sz="2800" dirty="0"/>
              <a:t>程序设计</a:t>
            </a:r>
            <a:endParaRPr lang="en-US" altLang="zh-CN" sz="2800" dirty="0"/>
          </a:p>
          <a:p>
            <a:pPr lvl="1"/>
            <a:r>
              <a:rPr lang="zh-CN" altLang="en-US" sz="2800" dirty="0"/>
              <a:t>算法以数据结构为基础</a:t>
            </a:r>
            <a:endParaRPr lang="en-US" altLang="zh-CN" sz="2800" dirty="0"/>
          </a:p>
          <a:p>
            <a:pPr lvl="1"/>
            <a:r>
              <a:rPr lang="zh-CN" altLang="en-US" sz="2800" dirty="0"/>
              <a:t>没有数据间的关系，算法根本无法设计</a:t>
            </a:r>
            <a:endParaRPr lang="en-US" altLang="zh-CN" sz="2800" dirty="0"/>
          </a:p>
          <a:p>
            <a:pPr lvl="1"/>
            <a:r>
              <a:rPr lang="zh-CN" altLang="en-US" sz="2800" dirty="0"/>
              <a:t>甚至有些数据结构就是为某类算法创造的</a:t>
            </a:r>
            <a:endParaRPr lang="en-US" altLang="zh-CN" sz="2800" dirty="0"/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329" y="4680593"/>
            <a:ext cx="2156501" cy="20831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-824" t="3815" r="824" b="-3815"/>
          <a:stretch>
            <a:fillRect/>
          </a:stretch>
        </p:blipFill>
        <p:spPr>
          <a:xfrm>
            <a:off x="8478749" y="2089006"/>
            <a:ext cx="1789301" cy="233152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393830" y="307010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90204" pitchFamily="34" charset="0"/>
              </a:rPr>
              <a:t>尼古拉斯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111" y="2008526"/>
            <a:ext cx="1880939" cy="233152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265968" y="3070101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· </a:t>
            </a:r>
            <a:r>
              <a:rPr lang="zh-CN" altLang="en-US" dirty="0">
                <a:solidFill>
                  <a:srgbClr val="7030A0"/>
                </a:solidFill>
              </a:rPr>
              <a:t>沃斯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65206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二、数据结构和算法的关系</a:t>
            </a:r>
            <a:endParaRPr lang="en-US" altLang="zh-CN" sz="2800" dirty="0"/>
          </a:p>
          <a:p>
            <a:pPr lvl="1"/>
            <a:r>
              <a:rPr lang="zh-CN" altLang="en-US" sz="2600" dirty="0"/>
              <a:t>网购</a:t>
            </a:r>
            <a:endParaRPr lang="en-US" altLang="zh-CN" sz="2600" dirty="0"/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555" y="14747"/>
            <a:ext cx="2387141" cy="17672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4728" r="-4728"/>
          <a:stretch>
            <a:fillRect/>
          </a:stretch>
        </p:blipFill>
        <p:spPr>
          <a:xfrm>
            <a:off x="0" y="3717239"/>
            <a:ext cx="3392106" cy="235689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66568" y="3347907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商品的零部件：数据元素</a:t>
            </a:r>
          </a:p>
        </p:txBody>
      </p:sp>
      <p:sp>
        <p:nvSpPr>
          <p:cNvPr id="15" name="矩形 14"/>
          <p:cNvSpPr/>
          <p:nvPr/>
        </p:nvSpPr>
        <p:spPr>
          <a:xfrm>
            <a:off x="3464014" y="335890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搭建好的商品：数据结构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/>
          <a:srcRect l="13247"/>
          <a:stretch>
            <a:fillRect/>
          </a:stretch>
        </p:blipFill>
        <p:spPr>
          <a:xfrm>
            <a:off x="3530726" y="3728241"/>
            <a:ext cx="2565274" cy="23458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738" y="3728241"/>
            <a:ext cx="3065422" cy="23458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6473" y="3728241"/>
            <a:ext cx="2675012" cy="232523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112052" y="3369911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怎么使用商品来解决面对的问题：算法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3919" y="2352179"/>
            <a:ext cx="10476950" cy="370130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三、算法的特性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1.</a:t>
            </a:r>
            <a:r>
              <a:rPr lang="zh-CN" altLang="en-US" sz="2400" dirty="0"/>
              <a:t>有穷性：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marL="457200" lvl="1" indent="0">
              <a:buNone/>
            </a:pPr>
            <a:endParaRPr lang="zh-CN" altLang="en-US" sz="2200" dirty="0"/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65178" y="2967335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算法在执行有穷步后结束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95" y="3468700"/>
            <a:ext cx="1525997" cy="25007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610" y="3443260"/>
            <a:ext cx="2051139" cy="250075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136" y="2557918"/>
            <a:ext cx="1745261" cy="355455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7440047" y="2136735"/>
            <a:ext cx="18822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srgbClr val="FFC000"/>
                </a:solidFill>
              </a:rPr>
              <a:t>最大操作次数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07" y="2571485"/>
            <a:ext cx="1999263" cy="22785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3919" y="2352179"/>
            <a:ext cx="10476950" cy="370130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三、算法的特性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2.</a:t>
            </a:r>
            <a:r>
              <a:rPr lang="zh-CN" altLang="en-US" sz="2400" dirty="0"/>
              <a:t>确定性：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marL="457200" lvl="1" indent="0">
              <a:buNone/>
            </a:pPr>
            <a:endParaRPr lang="zh-CN" altLang="en-US" sz="2200" dirty="0"/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654565" y="2967335"/>
            <a:ext cx="57406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dirty="0"/>
              <a:t>每条指令的含义都是确切的，没有二义性</a:t>
            </a:r>
            <a:endParaRPr lang="en-US" altLang="zh-CN" sz="2400" dirty="0"/>
          </a:p>
        </p:txBody>
      </p:sp>
      <p:sp>
        <p:nvSpPr>
          <p:cNvPr id="13" name="矩形 12"/>
          <p:cNvSpPr/>
          <p:nvPr/>
        </p:nvSpPr>
        <p:spPr>
          <a:xfrm>
            <a:off x="2196742" y="3428877"/>
            <a:ext cx="7571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用自然语言或者伪代码描述一个算法时，尤其要注意！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353961" y="3989480"/>
            <a:ext cx="8797413" cy="2108244"/>
            <a:chOff x="353961" y="3945236"/>
            <a:chExt cx="8797413" cy="210824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8387" y="3945236"/>
              <a:ext cx="2824316" cy="210181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6" t="-241" b="241"/>
            <a:stretch>
              <a:fillRect/>
            </a:stretch>
          </p:blipFill>
          <p:spPr>
            <a:xfrm>
              <a:off x="353961" y="3945236"/>
              <a:ext cx="2898058" cy="2108244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9071" y="3952057"/>
              <a:ext cx="2942303" cy="2078230"/>
            </a:xfrm>
            <a:prstGeom prst="rect">
              <a:avLst/>
            </a:prstGeom>
          </p:spPr>
        </p:pic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742" y="3989480"/>
            <a:ext cx="2545082" cy="2085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3919" y="2352179"/>
            <a:ext cx="10476950" cy="370130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三、算法的特性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3.</a:t>
            </a:r>
            <a:r>
              <a:rPr lang="zh-CN" altLang="en-US" sz="2400" dirty="0"/>
              <a:t>可行性：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marL="457200" lvl="1" indent="0">
              <a:buNone/>
            </a:pPr>
            <a:endParaRPr lang="zh-CN" altLang="en-US" sz="2200" dirty="0"/>
          </a:p>
        </p:txBody>
      </p:sp>
      <p:sp>
        <p:nvSpPr>
          <p:cNvPr id="4" name="矩形 3"/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10622" y="2967335"/>
            <a:ext cx="98813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/>
              <a:t>操作都是可实现的，即可以通过已经实现的基本运算执行有限次实现</a:t>
            </a:r>
            <a:endParaRPr lang="en-US" altLang="zh-CN" sz="2400" dirty="0"/>
          </a:p>
        </p:txBody>
      </p:sp>
      <p:sp>
        <p:nvSpPr>
          <p:cNvPr id="5" name="矩形 4"/>
          <p:cNvSpPr/>
          <p:nvPr/>
        </p:nvSpPr>
        <p:spPr>
          <a:xfrm>
            <a:off x="2310622" y="3537659"/>
            <a:ext cx="89866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</a:rPr>
              <a:t>在工程上，算法的可行性一般指在现有的计算资源和合理的时间内可行。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134" y="4051533"/>
            <a:ext cx="4665157" cy="26244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372" y="4056638"/>
            <a:ext cx="4657725" cy="2619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画廊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10</TotalTime>
  <Words>1317</Words>
  <Application>Microsoft Office PowerPoint</Application>
  <PresentationFormat>宽屏</PresentationFormat>
  <Paragraphs>294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等线</vt:lpstr>
      <vt:lpstr>等线 Light</vt:lpstr>
      <vt:lpstr>仿宋</vt:lpstr>
      <vt:lpstr>华文彩云</vt:lpstr>
      <vt:lpstr>华文仿宋</vt:lpstr>
      <vt:lpstr>华文隶书</vt:lpstr>
      <vt:lpstr>宋体</vt:lpstr>
      <vt:lpstr>Arial</vt:lpstr>
      <vt:lpstr>Cambria Math</vt:lpstr>
      <vt:lpstr>Gill Sans MT</vt:lpstr>
      <vt:lpstr>Times New Roman</vt:lpstr>
      <vt:lpstr>Wingdings</vt:lpstr>
      <vt:lpstr>画廊</vt:lpstr>
      <vt:lpstr>数据结构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</dc:title>
  <dc:creator>zhoufei</dc:creator>
  <cp:lastModifiedBy>szu</cp:lastModifiedBy>
  <cp:revision>300</cp:revision>
  <dcterms:created xsi:type="dcterms:W3CDTF">2021-09-16T12:50:30Z</dcterms:created>
  <dcterms:modified xsi:type="dcterms:W3CDTF">2021-09-17T06:02:21Z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</Properties>
</file>